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9"/>
  </p:notesMasterIdLst>
  <p:sldIdLst>
    <p:sldId id="271" r:id="rId2"/>
    <p:sldId id="268" r:id="rId3"/>
    <p:sldId id="256" r:id="rId4"/>
    <p:sldId id="274" r:id="rId5"/>
    <p:sldId id="261" r:id="rId6"/>
    <p:sldId id="269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5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5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4"/>
  <c:chart>
    <c:plotArea>
      <c:layout>
        <c:manualLayout>
          <c:layoutTarget val="inner"/>
          <c:xMode val="edge"/>
          <c:yMode val="edge"/>
          <c:x val="5.3575499558174713E-2"/>
          <c:y val="2.0761245674740504E-2"/>
          <c:w val="0.92306196393786188"/>
          <c:h val="0.86607852219164605"/>
        </c:manualLayout>
      </c:layout>
      <c:barChart>
        <c:barDir val="col"/>
        <c:grouping val="clustered"/>
        <c:ser>
          <c:idx val="0"/>
          <c:order val="0"/>
          <c:dPt>
            <c:idx val="0"/>
            <c:spPr>
              <a:solidFill>
                <a:schemeClr val="accent2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cat>
            <c:strRef>
              <c:f>Sheet1!$D$2:$D$4</c:f>
              <c:strCache>
                <c:ptCount val="3"/>
                <c:pt idx="0">
                  <c:v>UH-1 Models</c:v>
                </c:pt>
                <c:pt idx="1">
                  <c:v>CH-46/47</c:v>
                </c:pt>
                <c:pt idx="2">
                  <c:v>UH-60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533</c:v>
                </c:pt>
                <c:pt idx="1">
                  <c:v>60</c:v>
                </c:pt>
                <c:pt idx="2">
                  <c:v>123</c:v>
                </c:pt>
              </c:numCache>
            </c:numRef>
          </c:val>
        </c:ser>
        <c:dLbls/>
        <c:axId val="67552768"/>
        <c:axId val="67554304"/>
      </c:barChart>
      <c:catAx>
        <c:axId val="67552768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7554304"/>
        <c:crosses val="autoZero"/>
        <c:auto val="1"/>
        <c:lblAlgn val="ctr"/>
        <c:lblOffset val="100"/>
      </c:catAx>
      <c:valAx>
        <c:axId val="6755430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7552768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Sheet2!$A$2</c:f>
              <c:strCache>
                <c:ptCount val="1"/>
                <c:pt idx="0">
                  <c:v>UH-1 Models</c:v>
                </c:pt>
              </c:strCache>
            </c:strRef>
          </c:tx>
          <c:cat>
            <c:strRef>
              <c:f>Sheet2!$B$1:$C$1</c:f>
              <c:strCache>
                <c:ptCount val="2"/>
                <c:pt idx="0">
                  <c:v>2011-15 Avg</c:v>
                </c:pt>
                <c:pt idx="1">
                  <c:v>2016</c:v>
                </c:pt>
              </c:strCache>
            </c:strRef>
          </c:cat>
          <c:val>
            <c:numRef>
              <c:f>Sheet2!$B$2:$C$2</c:f>
              <c:numCache>
                <c:formatCode>General</c:formatCode>
                <c:ptCount val="2"/>
                <c:pt idx="0">
                  <c:v>2.4</c:v>
                </c:pt>
                <c:pt idx="1">
                  <c:v>3</c:v>
                </c:pt>
              </c:numCache>
            </c:numRef>
          </c:val>
        </c:ser>
        <c:dLbls/>
        <c:axId val="68270720"/>
        <c:axId val="68272512"/>
      </c:barChart>
      <c:catAx>
        <c:axId val="68270720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8272512"/>
        <c:crosses val="autoZero"/>
        <c:auto val="1"/>
        <c:lblAlgn val="ctr"/>
        <c:lblOffset val="100"/>
      </c:catAx>
      <c:valAx>
        <c:axId val="6827251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8270720"/>
        <c:crosses val="autoZero"/>
        <c:crossBetween val="between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DE48D-AC99-48E3-B035-BF2D543A8F14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7B671-6324-40B8-AFAE-84095CAEA6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8312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7B671-6324-40B8-AFAE-84095CAEA6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2299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2257200"/>
          </a:xfrm>
        </p:spPr>
        <p:txBody>
          <a:bodyPr>
            <a:normAutofit/>
          </a:bodyPr>
          <a:lstStyle/>
          <a:p>
            <a:r>
              <a:rPr lang="en-US" dirty="0" smtClean="0"/>
              <a:t>2012-2016 UH-1 Five Year Accident Trend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60826" y="5049484"/>
            <a:ext cx="6985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  There have been no reported civilian CH</a:t>
            </a:r>
            <a:r>
              <a:rPr lang="en-US" dirty="0"/>
              <a:t>-46/47, UH-</a:t>
            </a:r>
            <a:r>
              <a:rPr lang="en-US" dirty="0" smtClean="0"/>
              <a:t>60 accidents in the past 5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937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29" y="407842"/>
            <a:ext cx="8751384" cy="16451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Approximate Number of FAA </a:t>
            </a:r>
            <a:r>
              <a:rPr lang="en-US" dirty="0"/>
              <a:t>R</a:t>
            </a:r>
            <a:r>
              <a:rPr lang="en-US" dirty="0" smtClean="0"/>
              <a:t>egistered Restricted Category Helicopter Models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10099312"/>
              </p:ext>
            </p:extLst>
          </p:nvPr>
        </p:nvGraphicFramePr>
        <p:xfrm>
          <a:off x="361346" y="2255893"/>
          <a:ext cx="8552467" cy="4183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4604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926" y="771030"/>
            <a:ext cx="8497606" cy="5475934"/>
          </a:xfrm>
        </p:spPr>
        <p:txBody>
          <a:bodyPr>
            <a:noAutofit/>
          </a:bodyPr>
          <a:lstStyle/>
          <a:p>
            <a:pPr marL="571500" indent="-571500" algn="l">
              <a:buFont typeface="Arial"/>
              <a:buChar char="•"/>
            </a:pPr>
            <a:r>
              <a:rPr lang="en-US" sz="3600" dirty="0" smtClean="0"/>
              <a:t>2.4 accidents per </a:t>
            </a:r>
            <a:r>
              <a:rPr lang="en-US" sz="3600" dirty="0"/>
              <a:t>year</a:t>
            </a:r>
          </a:p>
          <a:p>
            <a:pPr marL="571500" indent="-571500" algn="l">
              <a:buFont typeface="Arial"/>
              <a:buChar char="•"/>
            </a:pPr>
            <a:r>
              <a:rPr lang="en-US" sz="3600" dirty="0" smtClean="0"/>
              <a:t>12 total UH-1 Accidents in the past 5 years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3600" dirty="0" smtClean="0"/>
              <a:t>3 fatal accidents</a:t>
            </a:r>
          </a:p>
          <a:p>
            <a:pPr marL="1200150" lvl="2" indent="-285750" algn="l">
              <a:buFont typeface="Arial"/>
              <a:buChar char="•"/>
            </a:pPr>
            <a:r>
              <a:rPr lang="en-US" sz="3200" dirty="0" smtClean="0"/>
              <a:t>1Tailboom separation (Part 133)</a:t>
            </a:r>
          </a:p>
          <a:p>
            <a:pPr marL="1200150" lvl="2" indent="-285750" algn="l">
              <a:buFont typeface="Arial"/>
              <a:buChar char="•"/>
            </a:pPr>
            <a:r>
              <a:rPr lang="en-US" sz="3200" dirty="0" smtClean="0"/>
              <a:t>Rotor mast failure (Part 91)</a:t>
            </a:r>
          </a:p>
          <a:p>
            <a:pPr marL="1200150" lvl="2" indent="-285750" algn="l">
              <a:buFont typeface="Arial"/>
              <a:buChar char="•"/>
            </a:pPr>
            <a:r>
              <a:rPr lang="en-US" sz="3200" dirty="0" smtClean="0"/>
              <a:t>Hydraulic failure (Part 133) </a:t>
            </a:r>
          </a:p>
          <a:p>
            <a:pPr algn="l"/>
            <a:r>
              <a:rPr lang="en-US" sz="2000" dirty="0" smtClean="0"/>
              <a:t>**</a:t>
            </a:r>
            <a:r>
              <a:rPr lang="en-US" sz="1600" dirty="0" smtClean="0"/>
              <a:t>Information  derived from </a:t>
            </a:r>
            <a:r>
              <a:rPr lang="en-US" sz="1600" dirty="0" err="1" smtClean="0"/>
              <a:t>NTSB.gov</a:t>
            </a:r>
            <a:r>
              <a:rPr lang="en-US" sz="1600" dirty="0" smtClean="0"/>
              <a:t> using combination of search inquiries of UH-1, UH1, and each model specifically with and without a dash.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8130" y="313829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5-year UH-1 Accident Average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46758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091" y="543004"/>
            <a:ext cx="8564425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/>
              <a:buChar char="•"/>
            </a:pPr>
            <a:r>
              <a:rPr lang="en-US" sz="3600" dirty="0" smtClean="0"/>
              <a:t>9 non-fatal accidents</a:t>
            </a:r>
          </a:p>
          <a:p>
            <a:pPr marL="1200150" lvl="2" indent="-285750">
              <a:buFont typeface="Arial"/>
              <a:buChar char="•"/>
            </a:pPr>
            <a:r>
              <a:rPr lang="en-US" sz="3600" dirty="0" smtClean="0"/>
              <a:t>4 Loss of power (Part 133,137)</a:t>
            </a:r>
          </a:p>
          <a:p>
            <a:pPr marL="1200150" lvl="2" indent="-285750">
              <a:buFont typeface="Arial"/>
              <a:buChar char="•"/>
            </a:pPr>
            <a:r>
              <a:rPr lang="en-US" sz="3600" dirty="0" smtClean="0"/>
              <a:t>3 Loss of tail rotor effectiveness </a:t>
            </a:r>
            <a:r>
              <a:rPr lang="mr-IN" sz="3600" dirty="0" smtClean="0"/>
              <a:t>–</a:t>
            </a:r>
            <a:r>
              <a:rPr lang="en-US" sz="3600" dirty="0" smtClean="0"/>
              <a:t>(Part 133, 137, 91)</a:t>
            </a:r>
          </a:p>
          <a:p>
            <a:pPr marL="1200150" lvl="2" indent="-285750">
              <a:buFont typeface="Arial"/>
              <a:buChar char="•"/>
            </a:pPr>
            <a:r>
              <a:rPr lang="en-US" sz="3600" dirty="0" smtClean="0"/>
              <a:t>90 degree gearbox failure </a:t>
            </a:r>
            <a:r>
              <a:rPr lang="en-US" sz="3600" dirty="0"/>
              <a:t>(Part 133</a:t>
            </a:r>
            <a:r>
              <a:rPr lang="en-US" sz="3600" dirty="0" smtClean="0"/>
              <a:t>)</a:t>
            </a:r>
          </a:p>
          <a:p>
            <a:pPr marL="1200150" lvl="2" indent="-285750">
              <a:buFont typeface="Arial"/>
              <a:buChar char="•"/>
            </a:pPr>
            <a:r>
              <a:rPr lang="en-US" sz="3600" dirty="0" smtClean="0"/>
              <a:t>Cabin door malfunctioned and impacted rotor system </a:t>
            </a:r>
            <a:r>
              <a:rPr lang="en-US" sz="3600" dirty="0"/>
              <a:t>(Part </a:t>
            </a:r>
            <a:r>
              <a:rPr lang="en-US" sz="3600" dirty="0" smtClean="0"/>
              <a:t>91)</a:t>
            </a:r>
          </a:p>
        </p:txBody>
      </p:sp>
    </p:spTree>
    <p:extLst>
      <p:ext uri="{BB962C8B-B14F-4D97-AF65-F5344CB8AC3E}">
        <p14:creationId xmlns:p14="http://schemas.microsoft.com/office/powerpoint/2010/main" xmlns="" val="358757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2016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55196" cy="46270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3 UH-1 Accidents (All Non-Fatal)</a:t>
            </a:r>
          </a:p>
          <a:p>
            <a:pPr marL="457200" indent="-457200">
              <a:buFont typeface="Wingdings" charset="2"/>
              <a:buAutoNum type="arabicPlain"/>
            </a:pPr>
            <a:r>
              <a:rPr lang="en-US" sz="2800" dirty="0" smtClean="0"/>
              <a:t>UH-1H  Gila Bend, AZ -  loss of tail rotor effectiveness (Part 137)</a:t>
            </a:r>
          </a:p>
          <a:p>
            <a:pPr marL="457200" indent="-457200">
              <a:buFont typeface="Wingdings" charset="2"/>
              <a:buAutoNum type="arabicPlain"/>
            </a:pPr>
            <a:endParaRPr lang="en-US" sz="2800" dirty="0" smtClean="0"/>
          </a:p>
          <a:p>
            <a:pPr marL="457200" indent="-457200">
              <a:buFont typeface="Wingdings" charset="2"/>
              <a:buAutoNum type="arabicPlain"/>
            </a:pPr>
            <a:r>
              <a:rPr lang="en-US" sz="2800" dirty="0" smtClean="0"/>
              <a:t>UH-1H  Yakima, WA -  loss of tail </a:t>
            </a:r>
            <a:r>
              <a:rPr lang="en-US" sz="2800" dirty="0"/>
              <a:t>r</a:t>
            </a:r>
            <a:r>
              <a:rPr lang="en-US" sz="2800" dirty="0" smtClean="0"/>
              <a:t>otor </a:t>
            </a:r>
            <a:r>
              <a:rPr lang="en-US" sz="2800" dirty="0"/>
              <a:t>e</a:t>
            </a:r>
            <a:r>
              <a:rPr lang="en-US" sz="2800" dirty="0" smtClean="0"/>
              <a:t>ffectiveness (Part 91)</a:t>
            </a:r>
          </a:p>
          <a:p>
            <a:pPr marL="457200" indent="-457200">
              <a:buFont typeface="Wingdings" charset="2"/>
              <a:buAutoNum type="arabicPlain"/>
            </a:pPr>
            <a:endParaRPr lang="en-US" sz="2800" dirty="0" smtClean="0"/>
          </a:p>
          <a:p>
            <a:pPr marL="457200" indent="-457200">
              <a:buFont typeface="Wingdings" charset="2"/>
              <a:buAutoNum type="arabicPlain"/>
            </a:pPr>
            <a:r>
              <a:rPr lang="en-US" sz="2800" dirty="0" smtClean="0"/>
              <a:t>UH-1B  Maxwell, CA  -  loss of power (Part 137)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28859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2016 UH-1 Accidents versus Previous Five Year Average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82061193"/>
              </p:ext>
            </p:extLst>
          </p:nvPr>
        </p:nvGraphicFramePr>
        <p:xfrm>
          <a:off x="457200" y="1600200"/>
          <a:ext cx="8210588" cy="4691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611125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2016 Helicopter Safety Equipment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 smtClean="0"/>
              <a:t>Aircraft Structural Repair, INC.</a:t>
            </a:r>
          </a:p>
          <a:p>
            <a:r>
              <a:rPr lang="en-US" dirty="0" smtClean="0"/>
              <a:t>Identified 5 UH-1 </a:t>
            </a:r>
            <a:r>
              <a:rPr lang="en-US" dirty="0" err="1" smtClean="0"/>
              <a:t>tailboom</a:t>
            </a:r>
            <a:r>
              <a:rPr lang="en-US" dirty="0" smtClean="0"/>
              <a:t> </a:t>
            </a:r>
            <a:r>
              <a:rPr lang="en-US" dirty="0" err="1" smtClean="0"/>
              <a:t>longeron</a:t>
            </a:r>
            <a:r>
              <a:rPr lang="en-US" dirty="0" smtClean="0"/>
              <a:t> failures </a:t>
            </a:r>
            <a:endParaRPr lang="en-US" dirty="0"/>
          </a:p>
          <a:p>
            <a:r>
              <a:rPr lang="en-US" dirty="0" smtClean="0"/>
              <a:t>Repaired and modified with </a:t>
            </a:r>
            <a:r>
              <a:rPr lang="en-US" dirty="0" err="1" smtClean="0"/>
              <a:t>Tailboom</a:t>
            </a:r>
            <a:r>
              <a:rPr lang="en-US" dirty="0" smtClean="0"/>
              <a:t> Motion </a:t>
            </a:r>
            <a:r>
              <a:rPr lang="en-US" dirty="0"/>
              <a:t>D</a:t>
            </a:r>
            <a:r>
              <a:rPr lang="en-US" dirty="0" smtClean="0"/>
              <a:t>etection </a:t>
            </a:r>
            <a:r>
              <a:rPr lang="en-US" dirty="0"/>
              <a:t>S</a:t>
            </a:r>
            <a:r>
              <a:rPr lang="en-US" dirty="0" smtClean="0"/>
              <a:t>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2010962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381</TotalTime>
  <Words>223</Words>
  <Application>Microsoft Office PowerPoint</Application>
  <PresentationFormat>On-screen Show (4:3)</PresentationFormat>
  <Paragraphs>29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2012-2016 UH-1 Five Year Accident Trend</vt:lpstr>
      <vt:lpstr>Approximate Number of FAA Registered Restricted Category Helicopter Models</vt:lpstr>
      <vt:lpstr>Slide 3</vt:lpstr>
      <vt:lpstr>Slide 4</vt:lpstr>
      <vt:lpstr>2016  </vt:lpstr>
      <vt:lpstr>2016 UH-1 Accidents versus Previous Five Year Average</vt:lpstr>
      <vt:lpstr>2016 Helicopter Safety Equipment Updates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2011-2016 UH-1 Accident Trend</dc:title>
  <dc:creator>Tori Throop</dc:creator>
  <cp:lastModifiedBy>Debra</cp:lastModifiedBy>
  <cp:revision>35</cp:revision>
  <dcterms:created xsi:type="dcterms:W3CDTF">2016-02-28T22:51:06Z</dcterms:created>
  <dcterms:modified xsi:type="dcterms:W3CDTF">2017-03-07T13:39:47Z</dcterms:modified>
</cp:coreProperties>
</file>